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Lst>
  <p:sldSz cy="9601200" cx="73152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CFC83B-976F-43E7-BD38-C88803432E3A}">
  <a:tblStyle styleId="{46CFC83B-976F-43E7-BD38-C88803432E3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8DEC471-B3CE-4881-9680-6650E11A906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regular.fntdata"/><Relationship Id="rId30" Type="http://schemas.openxmlformats.org/officeDocument/2006/relationships/font" Target="fonts/Inter-boldItalic.fntdata"/><Relationship Id="rId11" Type="http://schemas.openxmlformats.org/officeDocument/2006/relationships/slide" Target="slides/slide3.xml"/><Relationship Id="rId33" Type="http://schemas.openxmlformats.org/officeDocument/2006/relationships/font" Target="fonts/PlusJakartaSans-italic.fntdata"/><Relationship Id="rId10" Type="http://schemas.openxmlformats.org/officeDocument/2006/relationships/slide" Target="slides/slide2.xml"/><Relationship Id="rId32" Type="http://schemas.openxmlformats.org/officeDocument/2006/relationships/font" Target="fonts/PlusJakartaSans-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PlusJakartaSans-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53c85f9bb_0_1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53c85f9bb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15fe00b502_1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15fe00b50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d5be8da90b_0_1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d5be8da90b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17e484d0f0_0_1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17e484d0f0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7e484d0f0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7e484d0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153c85f9bb_0_3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153c85f9bb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d5be8da90b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d5be8da90b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17e484d0f0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17e484d0f0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153c85f9bb_0_1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153c85f9bb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17e484d0f0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17e484d0f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17e484d0f0_0_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17e484d0f0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146" name="Google Shape;146;p3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a:t>
            </a:r>
            <a:endParaRPr sz="1400">
              <a:solidFill>
                <a:srgbClr val="000000"/>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8" name="Google Shape;148;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0" name="Google Shape;150;p37"/>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t>
            </a:r>
            <a:r>
              <a:rPr lang="en" sz="1300">
                <a:solidFill>
                  <a:schemeClr val="dk1"/>
                </a:solidFill>
                <a:latin typeface="Halant"/>
                <a:ea typeface="Halant"/>
                <a:cs typeface="Halant"/>
                <a:sym typeface="Halant"/>
              </a:rPr>
              <a:t>about the supporting question or Spanish Conquest.</a:t>
            </a:r>
            <a:endParaRPr sz="1300">
              <a:solidFill>
                <a:schemeClr val="dk1"/>
              </a:solidFill>
              <a:latin typeface="Halant"/>
              <a:ea typeface="Halant"/>
              <a:cs typeface="Halant"/>
              <a:sym typeface="Halant"/>
            </a:endParaRPr>
          </a:p>
        </p:txBody>
      </p:sp>
      <p:graphicFrame>
        <p:nvGraphicFramePr>
          <p:cNvPr id="151" name="Google Shape;151;p37"/>
          <p:cNvGraphicFramePr/>
          <p:nvPr/>
        </p:nvGraphicFramePr>
        <p:xfrm>
          <a:off x="476471" y="3882948"/>
          <a:ext cx="3000000" cy="3000000"/>
        </p:xfrm>
        <a:graphic>
          <a:graphicData uri="http://schemas.openxmlformats.org/drawingml/2006/table">
            <a:tbl>
              <a:tblPr>
                <a:noFill/>
                <a:tableStyleId>{46CFC83B-976F-43E7-BD38-C88803432E3A}</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txBody>
                  <a:tcPr marT="87275" marB="87275" marR="86050" marL="86050"/>
                </a:tc>
              </a:tr>
              <a:tr h="183582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46"/>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69" name="Google Shape;269;p4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Spanish Conquest: Military Strategy &amp; Resources (Exemplar)</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70" name="Google Shape;270;p46"/>
          <p:cNvPicPr preferRelativeResize="0"/>
          <p:nvPr/>
        </p:nvPicPr>
        <p:blipFill>
          <a:blip r:embed="rId3">
            <a:alphaModFix/>
          </a:blip>
          <a:stretch>
            <a:fillRect/>
          </a:stretch>
        </p:blipFill>
        <p:spPr>
          <a:xfrm>
            <a:off x="203550" y="144297"/>
            <a:ext cx="1008511" cy="418200"/>
          </a:xfrm>
          <a:prstGeom prst="rect">
            <a:avLst/>
          </a:prstGeom>
          <a:noFill/>
          <a:ln>
            <a:noFill/>
          </a:ln>
        </p:spPr>
      </p:pic>
      <p:graphicFrame>
        <p:nvGraphicFramePr>
          <p:cNvPr id="271" name="Google Shape;271;p46"/>
          <p:cNvGraphicFramePr/>
          <p:nvPr/>
        </p:nvGraphicFramePr>
        <p:xfrm>
          <a:off x="441450" y="1041988"/>
          <a:ext cx="3000000" cy="3000000"/>
        </p:xfrm>
        <a:graphic>
          <a:graphicData uri="http://schemas.openxmlformats.org/drawingml/2006/table">
            <a:tbl>
              <a:tblPr>
                <a:noFill/>
                <a:tableStyleId>{88DEC471-B3CE-4881-9680-6650E11A906F}</a:tableStyleId>
              </a:tblPr>
              <a:tblGrid>
                <a:gridCol w="4584150"/>
                <a:gridCol w="196477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0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Pizarro &amp; the Inka</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October or November 1532, the victors stopped outside the small city of Cajamarca, where they learned that pale, hairy people who sat on enormous animals had landed on the coast.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 matter how many times what happened next has been recounted, it has not lost its power to shock: how the curious Atawallpa decided to wait for the strangers’ party to arrive; how Pizarro, for it was he, persuaded Atawallpa to visit the Spaniards in the central square of Cajamarca… how on November 16, 1532, the emperor-to-be came to Cajamarca… followed by five or six thousand troops, almost all of whom bore only ornamental, paradetype weapons;... how the Spanish, firing cannons, wearing armor, and mounted on horses, none of which the Indians had ever seen, suddenly charged into the square; how the Indians were so panicked by the smoke and fire and steel and charging animals that in trying to feel hundreds trampled each other to death (“they formed mounds and suffocated one another,” one conquistador wrote); how the Spanish took advantage of the soldiers’ lack of weaponry to kill almost the 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the Inka lose? The usual answer is that Pizarro had two advantages: steel (swords and armor, rifles and cannons) and horses. The Indians had no steel weapons and no animals to ride (llamas are too small to carry grown men)... With such inferior technology, Tawantinsuyu had no chance. “What could [the Inka] offer against this armory?” asked John Hemming, the conquest scholar. “They were still fighting in the bronze age.” The Inka kept fighting after Atawallpa’s death. But even though they outnumbered the Europeans as much as a hundred to one, they always lost. “No amount of heroism or discipline by an Inka army,” Hemming wrote, “could match the military superiority of the Spaniards.”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How did military strategy and resources impact Spanish conquest of the Inka?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Spanish used advanced weaponry, such as steel swords, and horses to overwhelm the Inka.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Provide a quote to demonstrate the role of military strategy and resources in the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Indians were so panicked by the smoke and fire and steel and charging animals that in trying to feel hundreds trampled each other to death…”</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How well does the evidence support the following argument: </a:t>
                      </a:r>
                      <a:r>
                        <a:rPr b="1" lang="en" sz="1200">
                          <a:solidFill>
                            <a:schemeClr val="dk1"/>
                          </a:solidFill>
                          <a:latin typeface="Inter"/>
                          <a:ea typeface="Inter"/>
                          <a:cs typeface="Inter"/>
                          <a:sym typeface="Inter"/>
                        </a:rPr>
                        <a:t>Military strategy and resources were the most important factor in the successful Spanish conquest?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evidence strongly supports the argument. The Spanish technological superiority allowed them to defeat the Inka.</a:t>
                      </a:r>
                      <a:endParaRPr b="1" sz="1200">
                        <a:solidFill>
                          <a:srgbClr val="E95C3D"/>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pic>
        <p:nvPicPr>
          <p:cNvPr id="276" name="Google Shape;276;p4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77" name="Google Shape;277;p4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 (Exemplar)</a:t>
            </a:r>
            <a:endParaRPr sz="1400">
              <a:solidFill>
                <a:srgbClr val="000000"/>
              </a:solidFill>
              <a:latin typeface="Plus Jakarta Sans Medium"/>
              <a:ea typeface="Plus Jakarta Sans Medium"/>
              <a:cs typeface="Plus Jakarta Sans Medium"/>
              <a:sym typeface="Plus Jakarta Sans Medium"/>
            </a:endParaRPr>
          </a:p>
        </p:txBody>
      </p:sp>
      <p:pic>
        <p:nvPicPr>
          <p:cNvPr id="278" name="Google Shape;278;p4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79" name="Google Shape;279;p4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80" name="Google Shape;280;p4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81" name="Google Shape;281;p47"/>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282" name="Google Shape;282;p47"/>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283" name="Google Shape;283;p47"/>
          <p:cNvGraphicFramePr/>
          <p:nvPr/>
        </p:nvGraphicFramePr>
        <p:xfrm>
          <a:off x="481800" y="3554635"/>
          <a:ext cx="3000000" cy="3000000"/>
        </p:xfrm>
        <a:graphic>
          <a:graphicData uri="http://schemas.openxmlformats.org/drawingml/2006/table">
            <a:tbl>
              <a:tblPr>
                <a:noFill/>
                <a:tableStyleId>{46CFC83B-976F-43E7-BD38-C88803432E3A}</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Tlaxcala were first attacked by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Advanced weaponry (guns, steel swords) and horses were a major advantage for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Tlaxcala proposed alliance against Mexica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people with ships successfully attacked the Triple Alliance</a:t>
                      </a:r>
                      <a:endParaRPr b="1" sz="1200">
                        <a:solidFill>
                          <a:schemeClr val="accent1"/>
                        </a:solidFill>
                        <a:latin typeface="Inter"/>
                        <a:ea typeface="Inter"/>
                        <a:cs typeface="Inter"/>
                        <a:sym typeface="Inter"/>
                      </a:endParaRPr>
                    </a:p>
                  </a:txBody>
                  <a:tcPr marT="87275" marB="87275" marR="86050" marL="8605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Inka were not prepared for a battle when they invited Pizarro to Cajamarca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cannons, armor, and horses caught the Inka by surprise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Steel weapons (swords) and rifles played a significant role in the success of the Spanish</a:t>
                      </a:r>
                      <a:endParaRPr b="1" sz="1200">
                        <a:solidFill>
                          <a:schemeClr val="accent1"/>
                        </a:solidFill>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of the Inka died prior to arrival of Pizarro</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Death of rulers led to internal civil war for power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Devastated populations were unable to mount significant resistance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One-third of Mexica were killed by disease between Spanish attacks</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recognized upper hand of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Both groups believed rulers had been divinely chosen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delayed counterattack to avoid death of Moctezuma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did not engage in total annihilation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was able to regroup and launch another assault</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84" name="Google Shape;284;p47"/>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4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 (Exemplar)</a:t>
            </a:r>
            <a:endParaRPr sz="2400">
              <a:solidFill>
                <a:schemeClr val="dk1"/>
              </a:solidFill>
              <a:latin typeface="Plus Jakarta Sans"/>
              <a:ea typeface="Plus Jakarta Sans"/>
              <a:cs typeface="Plus Jakarta Sans"/>
              <a:sym typeface="Plus Jakarta Sans"/>
            </a:endParaRPr>
          </a:p>
        </p:txBody>
      </p:sp>
      <p:sp>
        <p:nvSpPr>
          <p:cNvPr id="290" name="Google Shape;290;p4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91" name="Google Shape;291;p4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92" name="Google Shape;292;p4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93" name="Google Shape;293;p4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94" name="Google Shape;294;p48"/>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 had the most profound impact because it weakened Indigenous resistance. It disrupted society, leaving the Aztec and Inka Empires vulnerable. This imbalance created an environment where other factors, like alliances and military strategy, could succeed.</a:t>
            </a:r>
            <a:endParaRPr b="1">
              <a:solidFill>
                <a:srgbClr val="E95C3D"/>
              </a:solidFill>
              <a:latin typeface="Inter"/>
              <a:ea typeface="Inter"/>
              <a:cs typeface="Inter"/>
              <a:sym typeface="Inter"/>
            </a:endParaRPr>
          </a:p>
        </p:txBody>
      </p:sp>
      <p:sp>
        <p:nvSpPr>
          <p:cNvPr id="295" name="Google Shape;295;p48"/>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Successful</a:t>
            </a:r>
            <a:endParaRPr b="1" sz="1400">
              <a:latin typeface="Inter"/>
              <a:ea typeface="Inter"/>
              <a:cs typeface="Inter"/>
              <a:sym typeface="Inter"/>
            </a:endParaRPr>
          </a:p>
          <a:p>
            <a:pPr indent="0" lvl="0" marL="0" rtl="0" algn="ctr">
              <a:spcBef>
                <a:spcPts val="0"/>
              </a:spcBef>
              <a:spcAft>
                <a:spcPts val="0"/>
              </a:spcAft>
              <a:buNone/>
            </a:pPr>
            <a:r>
              <a:rPr b="1" lang="en" sz="1400">
                <a:solidFill>
                  <a:schemeClr val="dk1"/>
                </a:solidFill>
                <a:latin typeface="Inter"/>
                <a:ea typeface="Inter"/>
                <a:cs typeface="Inter"/>
                <a:sym typeface="Inter"/>
              </a:rPr>
              <a:t>Spanish Co</a:t>
            </a:r>
            <a:r>
              <a:rPr b="1" lang="en">
                <a:solidFill>
                  <a:schemeClr val="dk1"/>
                </a:solidFill>
                <a:latin typeface="Inter"/>
                <a:ea typeface="Inter"/>
                <a:cs typeface="Inter"/>
                <a:sym typeface="Inter"/>
              </a:rPr>
              <a:t>nquest</a:t>
            </a:r>
            <a:endParaRPr b="1" sz="14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96" name="Google Shape;296;p48"/>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a:t>
            </a:r>
            <a:endParaRPr b="1">
              <a:solidFill>
                <a:srgbClr val="E95C3D"/>
              </a:solidFill>
              <a:latin typeface="Inter"/>
              <a:ea typeface="Inter"/>
              <a:cs typeface="Inter"/>
              <a:sym typeface="Inter"/>
            </a:endParaRPr>
          </a:p>
        </p:txBody>
      </p:sp>
      <p:sp>
        <p:nvSpPr>
          <p:cNvPr id="297" name="Google Shape;297;p48"/>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98" name="Google Shape;298;p48"/>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Cultural Differences</a:t>
            </a:r>
            <a:endParaRPr sz="1700"/>
          </a:p>
        </p:txBody>
      </p:sp>
      <p:cxnSp>
        <p:nvCxnSpPr>
          <p:cNvPr id="299" name="Google Shape;299;p48"/>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0" name="Google Shape;300;p48"/>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1" name="Google Shape;301;p48"/>
          <p:cNvCxnSpPr>
            <a:stCxn id="302"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303" name="Google Shape;303;p48"/>
          <p:cNvCxnSpPr>
            <a:stCxn id="298"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304" name="Google Shape;304;p48"/>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305" name="Google Shape;305;p48"/>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Military Strategy and Resources</a:t>
            </a:r>
            <a:endParaRPr sz="1700"/>
          </a:p>
        </p:txBody>
      </p:sp>
      <p:sp>
        <p:nvSpPr>
          <p:cNvPr id="302" name="Google Shape;302;p48"/>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Alliances</a:t>
            </a:r>
            <a:endParaRPr sz="1700"/>
          </a:p>
        </p:txBody>
      </p:sp>
      <p:sp>
        <p:nvSpPr>
          <p:cNvPr id="306" name="Google Shape;306;p48"/>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307" name="Google Shape;307;p48"/>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157" name="Google Shape;157;p38"/>
          <p:cNvGraphicFramePr/>
          <p:nvPr/>
        </p:nvGraphicFramePr>
        <p:xfrm>
          <a:off x="441450" y="1118188"/>
          <a:ext cx="3000000" cy="3000000"/>
        </p:xfrm>
        <a:graphic>
          <a:graphicData uri="http://schemas.openxmlformats.org/drawingml/2006/table">
            <a:tbl>
              <a:tblPr>
                <a:noFill/>
                <a:tableStyleId>{88DEC471-B3CE-4881-9680-6650E11A906F}</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58" name="Google Shape;158;p38"/>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59" name="Google Shape;159;p3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0" name="Google Shape;160;p38"/>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pic>
        <p:nvPicPr>
          <p:cNvPr id="165" name="Google Shape;165;p39"/>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166" name="Google Shape;166;p39"/>
          <p:cNvGraphicFramePr/>
          <p:nvPr/>
        </p:nvGraphicFramePr>
        <p:xfrm>
          <a:off x="441450" y="1118188"/>
          <a:ext cx="3000000" cy="3000000"/>
        </p:xfrm>
        <a:graphic>
          <a:graphicData uri="http://schemas.openxmlformats.org/drawingml/2006/table">
            <a:tbl>
              <a:tblPr>
                <a:noFill/>
                <a:tableStyleId>{88DEC471-B3CE-4881-9680-6650E11A906F}</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u="sng">
                          <a:solidFill>
                            <a:schemeClr val="dk1"/>
                          </a:solidFill>
                          <a:latin typeface="Inter"/>
                          <a:ea typeface="Inter"/>
                          <a:cs typeface="Inter"/>
                          <a:sym typeface="Inter"/>
                        </a:rPr>
                        <a:t>Pizarro and the Inka</a:t>
                      </a:r>
                      <a:endParaRPr b="1"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7" name="Google Shape;167;p3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68" name="Google Shape;168;p3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9" name="Google Shape;169;p39"/>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40"/>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75" name="Google Shape;175;p40"/>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Spanish Conquest: Military Strategy &amp; Resources (Exemplar)</a:t>
            </a:r>
            <a:endParaRPr sz="19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76" name="Google Shape;176;p40"/>
          <p:cNvPicPr preferRelativeResize="0"/>
          <p:nvPr/>
        </p:nvPicPr>
        <p:blipFill>
          <a:blip r:embed="rId3">
            <a:alphaModFix/>
          </a:blip>
          <a:stretch>
            <a:fillRect/>
          </a:stretch>
        </p:blipFill>
        <p:spPr>
          <a:xfrm>
            <a:off x="203550" y="144297"/>
            <a:ext cx="1008511" cy="418200"/>
          </a:xfrm>
          <a:prstGeom prst="rect">
            <a:avLst/>
          </a:prstGeom>
          <a:noFill/>
          <a:ln>
            <a:noFill/>
          </a:ln>
        </p:spPr>
      </p:pic>
      <p:graphicFrame>
        <p:nvGraphicFramePr>
          <p:cNvPr id="177" name="Google Shape;177;p40"/>
          <p:cNvGraphicFramePr/>
          <p:nvPr/>
        </p:nvGraphicFramePr>
        <p:xfrm>
          <a:off x="441450" y="1041988"/>
          <a:ext cx="3000000" cy="3000000"/>
        </p:xfrm>
        <a:graphic>
          <a:graphicData uri="http://schemas.openxmlformats.org/drawingml/2006/table">
            <a:tbl>
              <a:tblPr>
                <a:noFill/>
                <a:tableStyleId>{88DEC471-B3CE-4881-9680-6650E11A906F}</a:tableStyleId>
              </a:tblPr>
              <a:tblGrid>
                <a:gridCol w="4584150"/>
                <a:gridCol w="196477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000">
                        <a:solidFill>
                          <a:schemeClr val="dk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Pizarro &amp; the Inka</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October or November 1532, the victors stopped outside the small city of Cajamarca, where they learned that pale, hairy people who sat on enormous animals had landed on the coast.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 matter how many times what happened next has been recounted, it has not lost its power to shock: how the curious Atawallpa decided to wait for the strangers’ party to arrive; how Pizarro, for it was he, persuaded Atawallpa to visit the Spaniards in the central square of Cajamarca… how on November 16, 1532, the emperor-to-be came to Cajamarca… followed by five or six thousand troops, almost all of whom bore only ornamental, paradetype weapons;... how the Spanish, firing cannons, wearing armor, and mounted on horses, none of which the Indians had ever seen, suddenly charged into the square; how the Indians were so panicked by the smoke and fire and steel and charging animals that in trying to feel hundreds trampled each other to death (“they formed mounds and suffocated one another,” one conquistador wrote); how the Spanish took advantage of the soldiers’ lack of weaponry to kill almost the 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did the Inka lose? The usual answer is that Pizarro had two advantages: steel (swords and armor, rifles and cannons) and horses. The Indians had no steel weapons and no animals to ride (llamas are too small to carry grown men)... With such inferior technology, Tawantinsuyu had no chance. “What could [the Inka] offer against this armory?” asked John Hemming, the conquest scholar. “They were still fighting in the bronze age.” The Inka kept fighting after Atawallpa’s death. But even though they outnumbered the Europeans as much as a hundred to one, they always lost. “No amount of heroism or discipline by an Inka army,” Hemming wrote, “could match the military superiority of the Spaniards.”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How did military strategy and resources impact Spanish conquest of the Inka?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Provide a quote to demonstrate the role of military strategy and resources in the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How well does the evidence support the following argument: </a:t>
                      </a:r>
                      <a:r>
                        <a:rPr b="1" lang="en" sz="1200">
                          <a:solidFill>
                            <a:schemeClr val="dk1"/>
                          </a:solidFill>
                          <a:latin typeface="Inter"/>
                          <a:ea typeface="Inter"/>
                          <a:cs typeface="Inter"/>
                          <a:sym typeface="Inter"/>
                        </a:rPr>
                        <a:t>Military strategy and resources were the most important factor in the successful Spanish conquest?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a:t>
            </a:r>
            <a:endParaRPr sz="1400">
              <a:solidFill>
                <a:srgbClr val="000000"/>
              </a:solidFill>
              <a:latin typeface="Plus Jakarta Sans Medium"/>
              <a:ea typeface="Plus Jakarta Sans Medium"/>
              <a:cs typeface="Plus Jakarta Sans Medium"/>
              <a:sym typeface="Plus Jakarta Sans Medium"/>
            </a:endParaRPr>
          </a:p>
        </p:txBody>
      </p:sp>
      <p:pic>
        <p:nvPicPr>
          <p:cNvPr id="184" name="Google Shape;184;p4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5" name="Google Shape;185;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6" name="Google Shape;186;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7" name="Google Shape;187;p41"/>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188" name="Google Shape;188;p41"/>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189" name="Google Shape;189;p41"/>
          <p:cNvGraphicFramePr/>
          <p:nvPr/>
        </p:nvGraphicFramePr>
        <p:xfrm>
          <a:off x="481800" y="3554635"/>
          <a:ext cx="3000000" cy="3000000"/>
        </p:xfrm>
        <a:graphic>
          <a:graphicData uri="http://schemas.openxmlformats.org/drawingml/2006/table">
            <a:tbl>
              <a:tblPr>
                <a:noFill/>
                <a:tableStyleId>{46CFC83B-976F-43E7-BD38-C88803432E3A}</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bl>
          </a:graphicData>
        </a:graphic>
      </p:graphicFrame>
      <p:pic>
        <p:nvPicPr>
          <p:cNvPr id="190" name="Google Shape;190;p41"/>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a:t>
            </a:r>
            <a:endParaRPr sz="24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8" name="Google Shape;198;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00" name="Google Shape;200;p42"/>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1" name="Google Shape;201;p42"/>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Successful</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Spanish Conquest</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02" name="Google Shape;202;p42"/>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p:txBody>
      </p:sp>
      <p:sp>
        <p:nvSpPr>
          <p:cNvPr id="203" name="Google Shape;203;p42"/>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04" name="Google Shape;204;p42"/>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cxnSp>
        <p:nvCxnSpPr>
          <p:cNvPr id="205" name="Google Shape;205;p42"/>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6" name="Google Shape;206;p42"/>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7" name="Google Shape;207;p42"/>
          <p:cNvCxnSpPr>
            <a:stCxn id="208"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209" name="Google Shape;209;p42"/>
          <p:cNvCxnSpPr>
            <a:stCxn id="204"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210" name="Google Shape;210;p42"/>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211" name="Google Shape;211;p42"/>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08" name="Google Shape;208;p42"/>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12" name="Google Shape;212;p42"/>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213" name="Google Shape;213;p42"/>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pic>
        <p:nvPicPr>
          <p:cNvPr id="218" name="Google Shape;218;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9" name="Google Shape;219;p43"/>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220" name="Google Shape;220;p4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 (Exemplar)</a:t>
            </a:r>
            <a:endParaRPr sz="1400">
              <a:solidFill>
                <a:srgbClr val="000000"/>
              </a:solidFill>
              <a:latin typeface="Plus Jakarta Sans Medium"/>
              <a:ea typeface="Plus Jakarta Sans Medium"/>
              <a:cs typeface="Plus Jakarta Sans Medium"/>
              <a:sym typeface="Plus Jakarta Sans Medium"/>
            </a:endParaRPr>
          </a:p>
        </p:txBody>
      </p:sp>
      <p:pic>
        <p:nvPicPr>
          <p:cNvPr id="221" name="Google Shape;221;p4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22" name="Google Shape;222;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3" name="Google Shape;223;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4" name="Google Shape;224;p43"/>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about the supporting question or Spanish Conquest.</a:t>
            </a:r>
            <a:endParaRPr sz="1300">
              <a:solidFill>
                <a:schemeClr val="dk1"/>
              </a:solidFill>
              <a:latin typeface="Halant"/>
              <a:ea typeface="Halant"/>
              <a:cs typeface="Halant"/>
              <a:sym typeface="Halant"/>
            </a:endParaRPr>
          </a:p>
        </p:txBody>
      </p:sp>
      <p:graphicFrame>
        <p:nvGraphicFramePr>
          <p:cNvPr id="225" name="Google Shape;225;p43"/>
          <p:cNvGraphicFramePr/>
          <p:nvPr/>
        </p:nvGraphicFramePr>
        <p:xfrm>
          <a:off x="476471" y="3882948"/>
          <a:ext cx="3000000" cy="3000000"/>
        </p:xfrm>
        <a:graphic>
          <a:graphicData uri="http://schemas.openxmlformats.org/drawingml/2006/table">
            <a:tbl>
              <a:tblPr>
                <a:noFill/>
                <a:tableStyleId>{46CFC83B-976F-43E7-BD38-C88803432E3A}</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Who were the leaders of the Spanish Conquest?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Where did the extent of the Spanish empire start and end?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Why couldn’t the Indigenous peoples successfully resist?</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How were Indigenous peoples treated after the conquest was completed?</a:t>
                      </a:r>
                      <a:endParaRPr sz="1100">
                        <a:latin typeface="Inter"/>
                        <a:ea typeface="Inter"/>
                        <a:cs typeface="Inter"/>
                        <a:sym typeface="Inter"/>
                      </a:endParaRPr>
                    </a:p>
                  </a:txBody>
                  <a:tcPr marT="87275" marB="87275" marR="86050" marL="86050"/>
                </a:tc>
              </a:tr>
              <a:tr h="209857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Do you think the conquistadors were driven more by wealth or the spread of Christianity?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Would the Spanish conquest have been possible without the spread of disease?</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Do you think Spanish success was inevitable?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Would global interactions today look different if the Spanish conquest had failed?</a:t>
                      </a:r>
                      <a:endParaRPr b="1" sz="1200">
                        <a:solidFill>
                          <a:schemeClr val="accent1"/>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pic>
        <p:nvPicPr>
          <p:cNvPr id="230" name="Google Shape;230;p44"/>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231" name="Google Shape;231;p44"/>
          <p:cNvGraphicFramePr/>
          <p:nvPr/>
        </p:nvGraphicFramePr>
        <p:xfrm>
          <a:off x="441450" y="1118188"/>
          <a:ext cx="3000000" cy="3000000"/>
        </p:xfrm>
        <a:graphic>
          <a:graphicData uri="http://schemas.openxmlformats.org/drawingml/2006/table">
            <a:tbl>
              <a:tblPr>
                <a:noFill/>
                <a:tableStyleId>{88DEC471-B3CE-4881-9680-6650E11A906F}</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conquistador who claimed Mexico for Spain</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coalition formed by three groups to form the Aztec Empire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explorers and soldiers who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conquered territories in the Americas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political and military ruler of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from 1502 to 1520</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in 1520 after the death of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Moctezuma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group of Nahua city-states allied with the Spanish against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capital city of the Mexica was located on an island in Lake Texcoco</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led by Cortés, allied with the Tlaxcalans after arriving in Mexico in 1519. Together, they defeated the Aztecs in 1521.</a:t>
                      </a:r>
                      <a:endParaRPr b="1" sz="1200">
                        <a:solidFill>
                          <a:srgbClr val="E95C3D"/>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32" name="Google Shape;232;p44"/>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33" name="Google Shape;233;p4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34" name="Google Shape;234;p44"/>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35" name="Google Shape;235;p44"/>
          <p:cNvSpPr/>
          <p:nvPr/>
        </p:nvSpPr>
        <p:spPr>
          <a:xfrm>
            <a:off x="5018800" y="4471775"/>
            <a:ext cx="745800" cy="665700"/>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44"/>
          <p:cNvSpPr/>
          <p:nvPr/>
        </p:nvSpPr>
        <p:spPr>
          <a:xfrm>
            <a:off x="5332775" y="4648050"/>
            <a:ext cx="183600" cy="172200"/>
          </a:xfrm>
          <a:prstGeom prst="ellipse">
            <a:avLst/>
          </a:prstGeom>
          <a:solidFill>
            <a:srgbClr val="FCFC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7" name="Google Shape;237;p44"/>
          <p:cNvCxnSpPr/>
          <p:nvPr/>
        </p:nvCxnSpPr>
        <p:spPr>
          <a:xfrm flipH="1" rot="10800000">
            <a:off x="5435863" y="4058832"/>
            <a:ext cx="549000" cy="660000"/>
          </a:xfrm>
          <a:prstGeom prst="straightConnector1">
            <a:avLst/>
          </a:prstGeom>
          <a:noFill/>
          <a:ln cap="flat" cmpd="sng" w="28575">
            <a:solidFill>
              <a:schemeClr val="dk1"/>
            </a:solidFill>
            <a:prstDash val="solid"/>
            <a:round/>
            <a:headEnd len="med" w="med" type="none"/>
            <a:tailEnd len="med" w="med" type="triangle"/>
          </a:ln>
        </p:spPr>
      </p:cxnSp>
      <p:sp>
        <p:nvSpPr>
          <p:cNvPr id="238" name="Google Shape;238;p44"/>
          <p:cNvSpPr txBox="1"/>
          <p:nvPr/>
        </p:nvSpPr>
        <p:spPr>
          <a:xfrm>
            <a:off x="5934075" y="3712625"/>
            <a:ext cx="711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Tlaxcala</a:t>
            </a:r>
            <a:endParaRPr b="1" sz="1000">
              <a:solidFill>
                <a:srgbClr val="E95C3D"/>
              </a:solidFill>
              <a:latin typeface="Inter"/>
              <a:ea typeface="Inter"/>
              <a:cs typeface="Inter"/>
              <a:sym typeface="Inter"/>
            </a:endParaRPr>
          </a:p>
        </p:txBody>
      </p:sp>
      <p:cxnSp>
        <p:nvCxnSpPr>
          <p:cNvPr id="239" name="Google Shape;239;p44"/>
          <p:cNvCxnSpPr/>
          <p:nvPr/>
        </p:nvCxnSpPr>
        <p:spPr>
          <a:xfrm>
            <a:off x="5588263" y="4871232"/>
            <a:ext cx="912600" cy="555300"/>
          </a:xfrm>
          <a:prstGeom prst="straightConnector1">
            <a:avLst/>
          </a:prstGeom>
          <a:noFill/>
          <a:ln cap="flat" cmpd="sng" w="28575">
            <a:solidFill>
              <a:schemeClr val="dk1"/>
            </a:solidFill>
            <a:prstDash val="solid"/>
            <a:round/>
            <a:headEnd len="med" w="med" type="none"/>
            <a:tailEnd len="med" w="med" type="triangle"/>
          </a:ln>
        </p:spPr>
      </p:cxnSp>
      <p:sp>
        <p:nvSpPr>
          <p:cNvPr id="240" name="Google Shape;240;p44"/>
          <p:cNvSpPr txBox="1"/>
          <p:nvPr/>
        </p:nvSpPr>
        <p:spPr>
          <a:xfrm>
            <a:off x="6269025" y="5504925"/>
            <a:ext cx="711600" cy="444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Triple Alliance</a:t>
            </a:r>
            <a:endParaRPr b="1" sz="1000">
              <a:solidFill>
                <a:srgbClr val="E95C3D"/>
              </a:solidFill>
              <a:latin typeface="Inter"/>
              <a:ea typeface="Inter"/>
              <a:cs typeface="Inter"/>
              <a:sym typeface="Inter"/>
            </a:endParaRPr>
          </a:p>
        </p:txBody>
      </p:sp>
      <p:sp>
        <p:nvSpPr>
          <p:cNvPr id="241" name="Google Shape;241;p44"/>
          <p:cNvSpPr/>
          <p:nvPr/>
        </p:nvSpPr>
        <p:spPr>
          <a:xfrm>
            <a:off x="5217625" y="4679600"/>
            <a:ext cx="56400" cy="750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2" name="Google Shape;242;p44"/>
          <p:cNvCxnSpPr/>
          <p:nvPr/>
        </p:nvCxnSpPr>
        <p:spPr>
          <a:xfrm flipH="1" rot="10800000">
            <a:off x="4649838" y="4754607"/>
            <a:ext cx="549000" cy="660000"/>
          </a:xfrm>
          <a:prstGeom prst="straightConnector1">
            <a:avLst/>
          </a:prstGeom>
          <a:noFill/>
          <a:ln cap="flat" cmpd="sng" w="28575">
            <a:solidFill>
              <a:schemeClr val="dk1"/>
            </a:solidFill>
            <a:prstDash val="solid"/>
            <a:round/>
            <a:headEnd len="med" w="med" type="triangle"/>
            <a:tailEnd len="med" w="med" type="none"/>
          </a:ln>
        </p:spPr>
      </p:cxnSp>
      <p:sp>
        <p:nvSpPr>
          <p:cNvPr id="243" name="Google Shape;243;p44"/>
          <p:cNvSpPr txBox="1"/>
          <p:nvPr/>
        </p:nvSpPr>
        <p:spPr>
          <a:xfrm>
            <a:off x="3616050" y="5216350"/>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Tenochtitlan</a:t>
            </a:r>
            <a:endParaRPr b="1" sz="1000">
              <a:solidFill>
                <a:srgbClr val="E95C3D"/>
              </a:solidFill>
              <a:latin typeface="Inter"/>
              <a:ea typeface="Inter"/>
              <a:cs typeface="Inter"/>
              <a:sym typeface="Inter"/>
            </a:endParaRPr>
          </a:p>
        </p:txBody>
      </p:sp>
      <p:sp>
        <p:nvSpPr>
          <p:cNvPr id="244" name="Google Shape;244;p44"/>
          <p:cNvSpPr/>
          <p:nvPr/>
        </p:nvSpPr>
        <p:spPr>
          <a:xfrm>
            <a:off x="5268850" y="4636692"/>
            <a:ext cx="484475" cy="252550"/>
          </a:xfrm>
          <a:custGeom>
            <a:rect b="b" l="l" r="r" t="t"/>
            <a:pathLst>
              <a:path extrusionOk="0" h="10102" w="19379">
                <a:moveTo>
                  <a:pt x="19379" y="6127"/>
                </a:moveTo>
                <a:cubicBezTo>
                  <a:pt x="19078" y="5114"/>
                  <a:pt x="18147" y="462"/>
                  <a:pt x="17572" y="51"/>
                </a:cubicBezTo>
                <a:cubicBezTo>
                  <a:pt x="16997" y="-360"/>
                  <a:pt x="16943" y="3006"/>
                  <a:pt x="15930" y="3663"/>
                </a:cubicBezTo>
                <a:cubicBezTo>
                  <a:pt x="14917" y="4320"/>
                  <a:pt x="12345" y="2925"/>
                  <a:pt x="11496" y="3992"/>
                </a:cubicBezTo>
                <a:cubicBezTo>
                  <a:pt x="10648" y="5060"/>
                  <a:pt x="11386" y="10205"/>
                  <a:pt x="10839" y="10068"/>
                </a:cubicBezTo>
                <a:cubicBezTo>
                  <a:pt x="10292" y="9931"/>
                  <a:pt x="9115" y="4512"/>
                  <a:pt x="8212" y="3171"/>
                </a:cubicBezTo>
                <a:cubicBezTo>
                  <a:pt x="7309" y="1830"/>
                  <a:pt x="6050" y="1747"/>
                  <a:pt x="5420" y="2021"/>
                </a:cubicBezTo>
                <a:cubicBezTo>
                  <a:pt x="4790" y="2295"/>
                  <a:pt x="4598" y="3691"/>
                  <a:pt x="4434" y="4813"/>
                </a:cubicBezTo>
                <a:cubicBezTo>
                  <a:pt x="4270" y="5935"/>
                  <a:pt x="5009" y="8289"/>
                  <a:pt x="4434" y="8754"/>
                </a:cubicBezTo>
                <a:cubicBezTo>
                  <a:pt x="3859" y="9219"/>
                  <a:pt x="1725" y="8344"/>
                  <a:pt x="986" y="7605"/>
                </a:cubicBezTo>
                <a:cubicBezTo>
                  <a:pt x="247" y="6866"/>
                  <a:pt x="164" y="4868"/>
                  <a:pt x="0" y="4320"/>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pic>
        <p:nvPicPr>
          <p:cNvPr id="249" name="Google Shape;249;p45"/>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250" name="Google Shape;250;p45"/>
          <p:cNvGraphicFramePr/>
          <p:nvPr/>
        </p:nvGraphicFramePr>
        <p:xfrm>
          <a:off x="441450" y="1118188"/>
          <a:ext cx="3000000" cy="3000000"/>
        </p:xfrm>
        <a:graphic>
          <a:graphicData uri="http://schemas.openxmlformats.org/drawingml/2006/table">
            <a:tbl>
              <a:tblPr>
                <a:noFill/>
                <a:tableStyleId>{88DEC471-B3CE-4881-9680-6650E11A906F}</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sz="1200" u="sng">
                          <a:solidFill>
                            <a:schemeClr val="dk1"/>
                          </a:solidFill>
                          <a:latin typeface="Inter"/>
                          <a:ea typeface="Inter"/>
                          <a:cs typeface="Inter"/>
                          <a:sym typeface="Inter"/>
                        </a:rPr>
                        <a:t>Pizarro and the Inka</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conquistador brothers that participated in the conquest of the Inka; Francisco was the leader of the Spanish. Pedro chronicled the events.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Indigenous people of the largest pre-Columbian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empire in the Americas, located in modern-day Peru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name for the Inka Empire</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emperor of the Inka from 1493 to 1525</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son of Wayna Qhapaq and emperor of the Inka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1532 until his death by the Spanish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site of the capture of Atawallpa In the highlands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of northern Peru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Pizarro and the Spanish arrived in Peru in a period of internal conflict for the Inka. This allowed them to more easily capture the emperor, Atawallpa, and take over the empire in 1533.</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51" name="Google Shape;251;p4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52" name="Google Shape;252;p4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53" name="Google Shape;253;p45"/>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54" name="Google Shape;254;p45"/>
          <p:cNvSpPr/>
          <p:nvPr/>
        </p:nvSpPr>
        <p:spPr>
          <a:xfrm rot="-661628">
            <a:off x="4646073" y="3124750"/>
            <a:ext cx="417203" cy="2178148"/>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5" name="Google Shape;255;p45"/>
          <p:cNvCxnSpPr/>
          <p:nvPr/>
        </p:nvCxnSpPr>
        <p:spPr>
          <a:xfrm rot="10800000">
            <a:off x="5001625" y="4755475"/>
            <a:ext cx="1038000" cy="513600"/>
          </a:xfrm>
          <a:prstGeom prst="straightConnector1">
            <a:avLst/>
          </a:prstGeom>
          <a:noFill/>
          <a:ln cap="flat" cmpd="sng" w="28575">
            <a:solidFill>
              <a:schemeClr val="dk1"/>
            </a:solidFill>
            <a:prstDash val="solid"/>
            <a:round/>
            <a:headEnd len="med" w="med" type="triangle"/>
            <a:tailEnd len="med" w="med" type="none"/>
          </a:ln>
        </p:spPr>
      </p:cxnSp>
      <p:sp>
        <p:nvSpPr>
          <p:cNvPr id="256" name="Google Shape;256;p45"/>
          <p:cNvSpPr txBox="1"/>
          <p:nvPr/>
        </p:nvSpPr>
        <p:spPr>
          <a:xfrm>
            <a:off x="5510350" y="544107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Inka Empire</a:t>
            </a:r>
            <a:endParaRPr b="1" sz="1000">
              <a:solidFill>
                <a:srgbClr val="E95C3D"/>
              </a:solidFill>
              <a:latin typeface="Inter"/>
              <a:ea typeface="Inter"/>
              <a:cs typeface="Inter"/>
              <a:sym typeface="Inter"/>
            </a:endParaRPr>
          </a:p>
        </p:txBody>
      </p:sp>
      <p:sp>
        <p:nvSpPr>
          <p:cNvPr id="257" name="Google Shape;257;p45"/>
          <p:cNvSpPr/>
          <p:nvPr/>
        </p:nvSpPr>
        <p:spPr>
          <a:xfrm>
            <a:off x="4633400" y="37716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8" name="Google Shape;258;p45"/>
          <p:cNvCxnSpPr/>
          <p:nvPr/>
        </p:nvCxnSpPr>
        <p:spPr>
          <a:xfrm rot="10800000">
            <a:off x="4724950" y="38088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59" name="Google Shape;259;p45"/>
          <p:cNvSpPr txBox="1"/>
          <p:nvPr/>
        </p:nvSpPr>
        <p:spPr>
          <a:xfrm>
            <a:off x="5340600" y="377162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Cajamarca</a:t>
            </a:r>
            <a:endParaRPr b="1" sz="1000">
              <a:solidFill>
                <a:srgbClr val="E95C3D"/>
              </a:solidFill>
              <a:latin typeface="Inter"/>
              <a:ea typeface="Inter"/>
              <a:cs typeface="Inter"/>
              <a:sym typeface="Inter"/>
            </a:endParaRPr>
          </a:p>
        </p:txBody>
      </p:sp>
      <p:sp>
        <p:nvSpPr>
          <p:cNvPr id="260" name="Google Shape;260;p45"/>
          <p:cNvSpPr/>
          <p:nvPr/>
        </p:nvSpPr>
        <p:spPr>
          <a:xfrm>
            <a:off x="4804950" y="41772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61" name="Google Shape;261;p45"/>
          <p:cNvCxnSpPr/>
          <p:nvPr/>
        </p:nvCxnSpPr>
        <p:spPr>
          <a:xfrm rot="10800000">
            <a:off x="4939200" y="42144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62" name="Google Shape;262;p45"/>
          <p:cNvSpPr txBox="1"/>
          <p:nvPr/>
        </p:nvSpPr>
        <p:spPr>
          <a:xfrm>
            <a:off x="5554850" y="4177225"/>
            <a:ext cx="6357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Cuzco</a:t>
            </a:r>
            <a:endParaRPr b="1" sz="1000">
              <a:solidFill>
                <a:srgbClr val="E95C3D"/>
              </a:solidFill>
              <a:latin typeface="Inter"/>
              <a:ea typeface="Inter"/>
              <a:cs typeface="Inter"/>
              <a:sym typeface="Inter"/>
            </a:endParaRPr>
          </a:p>
        </p:txBody>
      </p:sp>
      <p:sp>
        <p:nvSpPr>
          <p:cNvPr id="263" name="Google Shape;263;p45"/>
          <p:cNvSpPr/>
          <p:nvPr/>
        </p:nvSpPr>
        <p:spPr>
          <a:xfrm>
            <a:off x="4531358" y="2571900"/>
            <a:ext cx="299725" cy="1656100"/>
          </a:xfrm>
          <a:custGeom>
            <a:rect b="b" l="l" r="r" t="t"/>
            <a:pathLst>
              <a:path extrusionOk="0" h="66244" w="11989">
                <a:moveTo>
                  <a:pt x="3566" y="0"/>
                </a:moveTo>
                <a:cubicBezTo>
                  <a:pt x="3375" y="4787"/>
                  <a:pt x="2991" y="22656"/>
                  <a:pt x="2417" y="28719"/>
                </a:cubicBezTo>
                <a:cubicBezTo>
                  <a:pt x="1843" y="34782"/>
                  <a:pt x="184" y="34654"/>
                  <a:pt x="120" y="36377"/>
                </a:cubicBezTo>
                <a:cubicBezTo>
                  <a:pt x="56" y="38100"/>
                  <a:pt x="2034" y="37782"/>
                  <a:pt x="2034" y="39058"/>
                </a:cubicBezTo>
                <a:cubicBezTo>
                  <a:pt x="2034" y="40335"/>
                  <a:pt x="-359" y="43206"/>
                  <a:pt x="120" y="44036"/>
                </a:cubicBezTo>
                <a:cubicBezTo>
                  <a:pt x="599" y="44866"/>
                  <a:pt x="4587" y="43270"/>
                  <a:pt x="4906" y="44036"/>
                </a:cubicBezTo>
                <a:cubicBezTo>
                  <a:pt x="5225" y="44802"/>
                  <a:pt x="2194" y="47738"/>
                  <a:pt x="2034" y="48631"/>
                </a:cubicBezTo>
                <a:cubicBezTo>
                  <a:pt x="1875" y="49524"/>
                  <a:pt x="2960" y="48598"/>
                  <a:pt x="3949" y="49396"/>
                </a:cubicBezTo>
                <a:cubicBezTo>
                  <a:pt x="4938" y="50194"/>
                  <a:pt x="7140" y="51885"/>
                  <a:pt x="7970" y="53417"/>
                </a:cubicBezTo>
                <a:cubicBezTo>
                  <a:pt x="8800" y="54949"/>
                  <a:pt x="9087" y="56863"/>
                  <a:pt x="8927" y="58586"/>
                </a:cubicBezTo>
                <a:cubicBezTo>
                  <a:pt x="8767" y="60309"/>
                  <a:pt x="6853" y="62512"/>
                  <a:pt x="7012" y="63756"/>
                </a:cubicBezTo>
                <a:cubicBezTo>
                  <a:pt x="7172" y="65001"/>
                  <a:pt x="9054" y="65670"/>
                  <a:pt x="9884" y="66053"/>
                </a:cubicBezTo>
                <a:cubicBezTo>
                  <a:pt x="10714" y="66436"/>
                  <a:pt x="11639" y="66053"/>
                  <a:pt x="11990" y="66053"/>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